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2" r:id="rId2"/>
    <p:sldId id="303" r:id="rId3"/>
    <p:sldId id="302" r:id="rId4"/>
    <p:sldId id="299" r:id="rId5"/>
    <p:sldId id="296" r:id="rId6"/>
    <p:sldId id="297" r:id="rId7"/>
    <p:sldId id="298" r:id="rId8"/>
    <p:sldId id="300" r:id="rId9"/>
    <p:sldId id="301" r:id="rId10"/>
    <p:sldId id="287" r:id="rId11"/>
    <p:sldId id="263" r:id="rId12"/>
    <p:sldId id="264" r:id="rId13"/>
    <p:sldId id="265" r:id="rId14"/>
    <p:sldId id="266" r:id="rId15"/>
    <p:sldId id="28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5" r:id="rId24"/>
    <p:sldId id="274" r:id="rId25"/>
    <p:sldId id="275" r:id="rId26"/>
    <p:sldId id="276" r:id="rId27"/>
    <p:sldId id="277" r:id="rId28"/>
    <p:sldId id="278" r:id="rId29"/>
    <p:sldId id="279" r:id="rId30"/>
    <p:sldId id="289" r:id="rId31"/>
    <p:sldId id="292" r:id="rId32"/>
    <p:sldId id="291" r:id="rId33"/>
    <p:sldId id="294" r:id="rId34"/>
    <p:sldId id="290" r:id="rId35"/>
    <p:sldId id="295" r:id="rId36"/>
    <p:sldId id="280" r:id="rId37"/>
    <p:sldId id="28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97" autoAdjust="0"/>
    <p:restoredTop sz="94660"/>
  </p:normalViewPr>
  <p:slideViewPr>
    <p:cSldViewPr>
      <p:cViewPr varScale="1">
        <p:scale>
          <a:sx n="73" d="100"/>
          <a:sy n="73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6518-4639-4E53-A09C-54A6927DB8C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A5B5B-B834-407F-A52C-925E32B7D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76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68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5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10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47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07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6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51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3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3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376-603A-4E07-8C1B-020C81C547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6367-FCEF-46F7-90EE-1374726D0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27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0" y="500042"/>
            <a:ext cx="4286280" cy="164307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 Жизнь прекрасна,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когда безопасна!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УГОЛОК по ПДД\крас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000528" cy="5786478"/>
          </a:xfrm>
          <a:prstGeom prst="rect">
            <a:avLst/>
          </a:prstGeom>
          <a:noFill/>
        </p:spPr>
      </p:pic>
      <p:pic>
        <p:nvPicPr>
          <p:cNvPr id="9" name="Picture 2" descr="E:\УГОЛОК по ПДД\ПДД.JPG"/>
          <p:cNvPicPr>
            <a:picLocks noChangeAspect="1" noChangeArrowheads="1"/>
          </p:cNvPicPr>
          <p:nvPr/>
        </p:nvPicPr>
        <p:blipFill>
          <a:blip r:embed="rId3" cstate="print"/>
          <a:srcRect t="24027"/>
          <a:stretch>
            <a:fillRect/>
          </a:stretch>
        </p:blipFill>
        <p:spPr bwMode="auto">
          <a:xfrm>
            <a:off x="4572000" y="2500306"/>
            <a:ext cx="435771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972452" cy="5268931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               </a:t>
            </a:r>
            <a:r>
              <a:rPr lang="ru-RU" sz="4800" b="1" i="1" dirty="0" smtClean="0">
                <a:solidFill>
                  <a:srgbClr val="00B050"/>
                </a:solidFill>
              </a:rPr>
              <a:t>Загадки.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1.</a:t>
            </a: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Мой первый слог </a:t>
            </a:r>
            <a:r>
              <a:rPr lang="ru-RU" b="1" i="1" dirty="0" smtClean="0">
                <a:solidFill>
                  <a:srgbClr val="0070C0"/>
                </a:solidFill>
              </a:rPr>
              <a:t>средь нот найдешь,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Покажет лось </a:t>
            </a:r>
            <a:r>
              <a:rPr lang="ru-RU" b="1" i="1" dirty="0" smtClean="0">
                <a:solidFill>
                  <a:srgbClr val="FF0000"/>
                </a:solidFill>
              </a:rPr>
              <a:t>второй и третий.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Куда из дому не пойдешь,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Ты сразу  </a:t>
            </a:r>
            <a:r>
              <a:rPr lang="ru-RU" b="1" i="1" u="sng" dirty="0" smtClean="0">
                <a:solidFill>
                  <a:srgbClr val="0070C0"/>
                </a:solidFill>
              </a:rPr>
              <a:t>ЦЕЛОЕ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заметишь.</a:t>
            </a:r>
          </a:p>
          <a:p>
            <a:pPr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2.</a:t>
            </a: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Не широка в ширину,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Но зато длинна в длину.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</a:t>
            </a: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ru-RU" sz="4800" b="1" i="1" dirty="0" smtClean="0">
                <a:solidFill>
                  <a:srgbClr val="00B0F0"/>
                </a:solidFill>
              </a:rPr>
              <a:t>к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4800" b="1" i="1" dirty="0" smtClean="0">
                <a:solidFill>
                  <a:srgbClr val="FF0000"/>
                </a:solidFill>
              </a:rPr>
              <a:t>о</a:t>
            </a:r>
            <a:r>
              <a:rPr lang="ru-RU" sz="4800" b="1" i="1" dirty="0" smtClean="0">
                <a:solidFill>
                  <a:srgbClr val="00B050"/>
                </a:solidFill>
              </a:rPr>
              <a:t>р</a:t>
            </a: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4800" b="1" i="1" dirty="0" smtClean="0">
                <a:solidFill>
                  <a:srgbClr val="00B0F0"/>
                </a:solidFill>
              </a:rPr>
              <a:t>н</a:t>
            </a:r>
            <a:r>
              <a:rPr lang="ru-RU" sz="4800" b="1" i="1" dirty="0" smtClean="0">
                <a:solidFill>
                  <a:srgbClr val="FF0000"/>
                </a:solidFill>
              </a:rPr>
              <a:t>а 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4800" b="1" i="1" dirty="0" smtClean="0">
                <a:solidFill>
                  <a:srgbClr val="00B0F0"/>
                </a:solidFill>
              </a:rPr>
              <a:t>о 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0070C0"/>
                </a:solidFill>
              </a:rPr>
              <a:t>П</a:t>
            </a:r>
            <a:r>
              <a:rPr lang="ru-RU" sz="4800" b="1" i="1" dirty="0" smtClean="0">
                <a:solidFill>
                  <a:srgbClr val="FF0000"/>
                </a:solidFill>
              </a:rPr>
              <a:t>Д</a:t>
            </a:r>
            <a:r>
              <a:rPr lang="ru-RU" sz="4800" b="1" i="1" dirty="0" smtClean="0">
                <a:solidFill>
                  <a:srgbClr val="92D050"/>
                </a:solidFill>
              </a:rPr>
              <a:t>Д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43444"/>
          </a:xfrm>
        </p:spPr>
        <p:txBody>
          <a:bodyPr/>
          <a:lstStyle/>
          <a:p>
            <a:pPr marL="742950" indent="-74295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Где  </a:t>
            </a:r>
          </a:p>
          <a:p>
            <a:pPr marL="742950" indent="-74295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впервые </a:t>
            </a:r>
          </a:p>
          <a:p>
            <a:pPr marL="742950" indent="-74295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стали  </a:t>
            </a:r>
          </a:p>
          <a:p>
            <a:pPr marL="742950" indent="-74295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строить 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дороги ?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E:\УГОЛОК по ПДД\П Д 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4214842" cy="372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15328" cy="578647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0070C0"/>
                </a:solidFill>
              </a:rPr>
              <a:t>В Древнем Риме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библиотека\Documents\Scanned Documents\древние римляне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7" algn="ctr"/>
            <a:r>
              <a:rPr lang="ru-RU" sz="2800" b="1" i="1" dirty="0" smtClean="0">
                <a:solidFill>
                  <a:srgbClr val="00B050"/>
                </a:solidFill>
              </a:rPr>
              <a:t>Как переводится с французского языка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 слово  </a:t>
            </a:r>
            <a:r>
              <a:rPr lang="ru-RU" sz="3600" b="1" i="1" dirty="0" smtClean="0">
                <a:solidFill>
                  <a:srgbClr val="FF0000"/>
                </a:solidFill>
              </a:rPr>
              <a:t>тротуар</a:t>
            </a:r>
            <a:r>
              <a:rPr lang="ru-RU" sz="2800" b="1" i="1" dirty="0" smtClean="0">
                <a:solidFill>
                  <a:srgbClr val="FF0000"/>
                </a:solidFill>
              </a:rPr>
              <a:t> 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501486" y="3357563"/>
            <a:ext cx="142876" cy="1714512"/>
          </a:xfrm>
        </p:spPr>
        <p:txBody>
          <a:bodyPr/>
          <a:lstStyle/>
          <a:p>
            <a:pPr lvl="7"/>
            <a:endParaRPr lang="ru-RU" dirty="0"/>
          </a:p>
        </p:txBody>
      </p:sp>
      <p:pic>
        <p:nvPicPr>
          <p:cNvPr id="6146" name="Picture 2" descr="E:\УГОЛОК по ПДД\П Д Д.jpg"/>
          <p:cNvPicPr>
            <a:picLocks noChangeAspect="1" noChangeArrowheads="1"/>
          </p:cNvPicPr>
          <p:nvPr/>
        </p:nvPicPr>
        <p:blipFill>
          <a:blip r:embed="rId2" cstate="print"/>
          <a:srcRect l="-9184" t="-9129" r="19388" b="3226"/>
          <a:stretch>
            <a:fillRect/>
          </a:stretch>
        </p:blipFill>
        <p:spPr bwMode="auto">
          <a:xfrm flipH="1">
            <a:off x="1571604" y="1714488"/>
            <a:ext cx="628654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554683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Дорожка </a:t>
            </a:r>
          </a:p>
          <a:p>
            <a:pPr lvl="8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          для    пешеходов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E:\УГОЛОК по ПДД\ПДД.JPG"/>
          <p:cNvPicPr>
            <a:picLocks noChangeAspect="1" noChangeArrowheads="1"/>
          </p:cNvPicPr>
          <p:nvPr/>
        </p:nvPicPr>
        <p:blipFill>
          <a:blip r:embed="rId2" cstate="print"/>
          <a:srcRect t="24000"/>
          <a:stretch>
            <a:fillRect/>
          </a:stretch>
        </p:blipFill>
        <p:spPr>
          <a:xfrm flipH="1">
            <a:off x="2285984" y="3643314"/>
            <a:ext cx="5286412" cy="2786082"/>
          </a:xfrm>
          <a:prstGeom prst="rect">
            <a:avLst/>
          </a:prstGeom>
        </p:spPr>
      </p:pic>
      <p:pic>
        <p:nvPicPr>
          <p:cNvPr id="1026" name="Picture 2" descr="G:\УГОЛОК по ПДД\красный.jpg"/>
          <p:cNvPicPr>
            <a:picLocks noChangeAspect="1" noChangeArrowheads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642910" y="428604"/>
            <a:ext cx="274320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ЗАГАДКА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Что за «зебра» на дороге?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 стоят, разинув рот,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Ждут, когда мигнёт зелёный.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Значит, это —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E:\УГОЛОК по ПДД\детки.jpg"/>
          <p:cNvPicPr>
            <a:picLocks noChangeAspect="1" noChangeArrowheads="1"/>
          </p:cNvPicPr>
          <p:nvPr/>
        </p:nvPicPr>
        <p:blipFill>
          <a:blip r:embed="rId2" cstate="print"/>
          <a:srcRect r="50244" b="-26829"/>
          <a:stretch>
            <a:fillRect/>
          </a:stretch>
        </p:blipFill>
        <p:spPr bwMode="auto">
          <a:xfrm>
            <a:off x="6143636" y="714356"/>
            <a:ext cx="278608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08" y="0"/>
            <a:ext cx="571504" cy="500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Отгадайте загадку !</a:t>
            </a: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Перейти через дорогу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ВАМ на улице всегда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И подскажут, и помогут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Говорящие цвета 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Как переводится с  греческого языка слово               </a:t>
            </a:r>
            <a:r>
              <a:rPr lang="ru-RU" b="1" i="1" dirty="0" smtClean="0">
                <a:solidFill>
                  <a:srgbClr val="FF0000"/>
                </a:solidFill>
              </a:rPr>
              <a:t>«Светофор» 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>
                <a:solidFill>
                  <a:srgbClr val="FFC000"/>
                </a:solidFill>
              </a:rPr>
              <a:t>е</a:t>
            </a:r>
            <a:r>
              <a:rPr lang="ru-RU" sz="4800" b="1" dirty="0" smtClean="0">
                <a:solidFill>
                  <a:srgbClr val="00B050"/>
                </a:solidFill>
              </a:rPr>
              <a:t>с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rgbClr val="00B0F0"/>
                </a:solidFill>
              </a:rPr>
              <a:t>щ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4800" b="1" dirty="0" smtClean="0">
                <a:solidFill>
                  <a:srgbClr val="92D050"/>
                </a:solidFill>
              </a:rPr>
              <a:t>й</a:t>
            </a:r>
            <a:r>
              <a:rPr lang="ru-RU" sz="4800" b="1" dirty="0" smtClean="0">
                <a:solidFill>
                  <a:srgbClr val="FF0000"/>
                </a:solidFill>
              </a:rPr>
              <a:t>        ц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4800" b="1" dirty="0" smtClean="0">
                <a:solidFill>
                  <a:srgbClr val="FFC000"/>
                </a:solidFill>
              </a:rPr>
              <a:t>е</a:t>
            </a:r>
            <a:r>
              <a:rPr lang="ru-RU" sz="4800" b="1" dirty="0" smtClean="0"/>
              <a:t>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01684" y="4786322"/>
            <a:ext cx="1585866" cy="2071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E:\УГОЛОК по ПДД\детки.jpg"/>
          <p:cNvPicPr>
            <a:picLocks noChangeAspect="1" noChangeArrowheads="1"/>
          </p:cNvPicPr>
          <p:nvPr/>
        </p:nvPicPr>
        <p:blipFill>
          <a:blip r:embed="rId2" cstate="print"/>
          <a:srcRect r="48783"/>
          <a:stretch>
            <a:fillRect/>
          </a:stretch>
        </p:blipFill>
        <p:spPr bwMode="auto">
          <a:xfrm rot="20755405">
            <a:off x="552606" y="1445633"/>
            <a:ext cx="2410193" cy="2962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1785926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Перейти через </a:t>
            </a:r>
            <a:r>
              <a:rPr lang="ru-RU" sz="3600" b="1" i="1" dirty="0" smtClean="0">
                <a:solidFill>
                  <a:srgbClr val="FF0000"/>
                </a:solidFill>
              </a:rPr>
              <a:t>дорогу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ВАМ на улице всегда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И подскажут,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и</a:t>
            </a:r>
            <a:r>
              <a:rPr lang="ru-RU" sz="3600" b="1" i="1" dirty="0" smtClean="0">
                <a:solidFill>
                  <a:srgbClr val="FFC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помогут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Г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3600" b="1" i="1" dirty="0" smtClean="0">
                <a:solidFill>
                  <a:srgbClr val="C00000"/>
                </a:solidFill>
              </a:rPr>
              <a:t>в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3600" b="1" i="1" dirty="0" smtClean="0">
                <a:solidFill>
                  <a:srgbClr val="00B050"/>
                </a:solidFill>
              </a:rPr>
              <a:t>р</a:t>
            </a:r>
            <a:r>
              <a:rPr lang="ru-RU" sz="3600" b="1" i="1" dirty="0" smtClean="0">
                <a:solidFill>
                  <a:srgbClr val="C00000"/>
                </a:solidFill>
              </a:rPr>
              <a:t>я</a:t>
            </a:r>
            <a:r>
              <a:rPr lang="ru-RU" sz="3600" b="1" i="1" dirty="0" smtClean="0">
                <a:solidFill>
                  <a:srgbClr val="00B050"/>
                </a:solidFill>
              </a:rPr>
              <a:t>щ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3600" b="1" i="1" dirty="0" smtClean="0">
                <a:solidFill>
                  <a:srgbClr val="C00000"/>
                </a:solidFill>
              </a:rPr>
              <a:t>е</a:t>
            </a:r>
            <a:r>
              <a:rPr lang="ru-RU" sz="3600" b="1" i="1" dirty="0" smtClean="0">
                <a:solidFill>
                  <a:srgbClr val="00B050"/>
                </a:solidFill>
              </a:rPr>
              <a:t> ц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3600" b="1" i="1" dirty="0" smtClean="0">
                <a:solidFill>
                  <a:srgbClr val="C00000"/>
                </a:solidFill>
              </a:rPr>
              <a:t>е</a:t>
            </a:r>
            <a:r>
              <a:rPr lang="ru-RU" sz="3600" b="1" i="1" dirty="0" smtClean="0">
                <a:solidFill>
                  <a:srgbClr val="00B050"/>
                </a:solidFill>
              </a:rPr>
              <a:t>т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2" descr="E:\УГОЛОК по ПДД\детки.jpg"/>
          <p:cNvPicPr>
            <a:picLocks noChangeAspect="1" noChangeArrowheads="1"/>
          </p:cNvPicPr>
          <p:nvPr/>
        </p:nvPicPr>
        <p:blipFill>
          <a:blip r:embed="rId2" cstate="print"/>
          <a:srcRect l="48975"/>
          <a:stretch>
            <a:fillRect/>
          </a:stretch>
        </p:blipFill>
        <p:spPr bwMode="auto">
          <a:xfrm rot="434179">
            <a:off x="2395002" y="2401531"/>
            <a:ext cx="2767566" cy="3906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3857652" cy="33575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Когда и где появился первый светофор?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E:\УГОЛОК по ПДД\для газеты.jpg"/>
          <p:cNvPicPr>
            <a:picLocks noChangeAspect="1" noChangeArrowheads="1"/>
          </p:cNvPicPr>
          <p:nvPr/>
        </p:nvPicPr>
        <p:blipFill>
          <a:blip r:embed="rId2" cstate="print"/>
          <a:srcRect r="2816"/>
          <a:stretch>
            <a:fillRect/>
          </a:stretch>
        </p:blipFill>
        <p:spPr bwMode="auto">
          <a:xfrm>
            <a:off x="4357686" y="714356"/>
            <a:ext cx="4071965" cy="575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ЛОНДОНЕ  ( 1868 г.)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библиотека\Documents\Scanned Documents\ЛОНДОН.jpeg"/>
          <p:cNvPicPr/>
          <p:nvPr/>
        </p:nvPicPr>
        <p:blipFill>
          <a:blip r:embed="rId2" cstate="print"/>
          <a:srcRect l="69140" t="22971" r="-1755" b="55414"/>
          <a:stretch>
            <a:fillRect/>
          </a:stretch>
        </p:blipFill>
        <p:spPr bwMode="auto">
          <a:xfrm flipH="1">
            <a:off x="214282" y="1357298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ocuments\Scanned Documents\класс.jpeg"/>
          <p:cNvPicPr>
            <a:picLocks noChangeAspect="1" noChangeArrowheads="1"/>
          </p:cNvPicPr>
          <p:nvPr/>
        </p:nvPicPr>
        <p:blipFill>
          <a:blip r:embed="rId2"/>
          <a:srcRect l="1980" t="-2273"/>
          <a:stretch>
            <a:fillRect/>
          </a:stretch>
        </p:blipFill>
        <p:spPr bwMode="auto">
          <a:xfrm>
            <a:off x="1000100" y="214290"/>
            <a:ext cx="7072362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230" y="500042"/>
            <a:ext cx="857256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4357718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Когда у нас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в стране появились первые </a:t>
            </a:r>
          </a:p>
          <a:p>
            <a:pPr algn="ctr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</a:t>
            </a:r>
            <a:r>
              <a:rPr lang="ru-RU" sz="4400" b="1" i="1" dirty="0" smtClean="0">
                <a:solidFill>
                  <a:srgbClr val="FF0000"/>
                </a:solidFill>
              </a:rPr>
              <a:t>С</a:t>
            </a:r>
            <a:r>
              <a:rPr lang="ru-RU" sz="4400" b="1" i="1" dirty="0" smtClean="0">
                <a:solidFill>
                  <a:srgbClr val="FFC000"/>
                </a:solidFill>
              </a:rPr>
              <a:t>В</a:t>
            </a:r>
            <a:r>
              <a:rPr lang="ru-RU" sz="4400" b="1" i="1" dirty="0" smtClean="0">
                <a:solidFill>
                  <a:srgbClr val="00B050"/>
                </a:solidFill>
              </a:rPr>
              <a:t>Е</a:t>
            </a:r>
            <a:r>
              <a:rPr lang="ru-RU" sz="4400" b="1" i="1" dirty="0" smtClean="0">
                <a:solidFill>
                  <a:srgbClr val="FF0000"/>
                </a:solidFill>
              </a:rPr>
              <a:t>Т</a:t>
            </a:r>
            <a:r>
              <a:rPr lang="ru-RU" sz="4400" b="1" i="1" dirty="0" smtClean="0">
                <a:solidFill>
                  <a:srgbClr val="FFC000"/>
                </a:solidFill>
              </a:rPr>
              <a:t>О</a:t>
            </a:r>
            <a:r>
              <a:rPr lang="ru-RU" sz="4400" b="1" i="1" dirty="0" smtClean="0">
                <a:solidFill>
                  <a:srgbClr val="00B050"/>
                </a:solidFill>
              </a:rPr>
              <a:t>Ф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>
                <a:solidFill>
                  <a:srgbClr val="00B050"/>
                </a:solidFill>
              </a:rPr>
              <a:t>РЫ </a:t>
            </a:r>
            <a:r>
              <a:rPr lang="ru-RU" sz="4400" b="1" i="1" dirty="0" smtClean="0">
                <a:solidFill>
                  <a:srgbClr val="FF0000"/>
                </a:solidFill>
              </a:rPr>
              <a:t>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УГОЛОК по ПДД\для газ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4577"/>
            <a:ext cx="3929090" cy="5871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301038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FF0000"/>
                </a:solidFill>
              </a:rPr>
              <a:t>Ленинград   - 15 января 1930 года.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Москва – 30 декабря 1930 года.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библиотека\Documents\Scanned Documents\ЛОНДОН.jpeg"/>
          <p:cNvPicPr/>
          <p:nvPr/>
        </p:nvPicPr>
        <p:blipFill>
          <a:blip r:embed="rId2" cstate="print"/>
          <a:srcRect l="54618" t="19883" b="51754"/>
          <a:stretch>
            <a:fillRect/>
          </a:stretch>
        </p:blipFill>
        <p:spPr bwMode="auto">
          <a:xfrm>
            <a:off x="11644362" y="1857364"/>
            <a:ext cx="1076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иблиотека\Documents\Scanned Documents\среда.jpeg"/>
          <p:cNvPicPr/>
          <p:nvPr/>
        </p:nvPicPr>
        <p:blipFill>
          <a:blip r:embed="rId3" cstate="print"/>
          <a:srcRect l="20486" t="29410" r="10069" b="26923"/>
          <a:stretch>
            <a:fillRect/>
          </a:stretch>
        </p:blipFill>
        <p:spPr bwMode="auto">
          <a:xfrm>
            <a:off x="1571604" y="1785926"/>
            <a:ext cx="5643602" cy="456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715800" y="274638"/>
            <a:ext cx="71438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Правила движения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Придумали не дети,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Их для безопасности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Знают все на свете: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Чтобы  жизнь не потерять,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Будем знаки изучать!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sz="4000" b="1" i="1" dirty="0" smtClean="0">
                <a:solidFill>
                  <a:srgbClr val="0070C0"/>
                </a:solidFill>
              </a:rPr>
              <a:t> Когда</a:t>
            </a:r>
            <a:r>
              <a:rPr lang="ru-RU" sz="4000" b="1" i="1" dirty="0" smtClean="0">
                <a:solidFill>
                  <a:srgbClr val="00B050"/>
                </a:solidFill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</a:rPr>
              <a:t>в России</a:t>
            </a:r>
            <a:r>
              <a:rPr lang="ru-RU" b="1" i="1" dirty="0" smtClean="0">
                <a:solidFill>
                  <a:srgbClr val="00B050"/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появились  впервые  </a:t>
            </a:r>
            <a:r>
              <a:rPr lang="ru-RU" b="1" i="1" dirty="0" smtClean="0">
                <a:solidFill>
                  <a:srgbClr val="FF0000"/>
                </a:solidFill>
              </a:rPr>
              <a:t>ПРАВИЛА 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ДОРОЖНОГО </a:t>
            </a:r>
            <a:r>
              <a:rPr lang="ru-RU" b="1" i="1" dirty="0" smtClean="0">
                <a:solidFill>
                  <a:srgbClr val="00B050"/>
                </a:solidFill>
              </a:rPr>
              <a:t> ДВИЖЕНИЯ ?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E:\УГОЛОК по ПДД\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412" y="1714488"/>
            <a:ext cx="2857488" cy="1943092"/>
          </a:xfrm>
          <a:prstGeom prst="rect">
            <a:avLst/>
          </a:prstGeom>
          <a:noFill/>
        </p:spPr>
      </p:pic>
      <p:pic>
        <p:nvPicPr>
          <p:cNvPr id="5" name="Picture 3" descr="E:\УГОЛОК по ПДД\для газеты.jpg"/>
          <p:cNvPicPr>
            <a:picLocks noChangeAspect="1" noChangeArrowheads="1"/>
          </p:cNvPicPr>
          <p:nvPr/>
        </p:nvPicPr>
        <p:blipFill>
          <a:blip r:embed="rId3" cstate="print"/>
          <a:srcRect l="-6357" b="9893"/>
          <a:stretch>
            <a:fillRect/>
          </a:stretch>
        </p:blipFill>
        <p:spPr bwMode="auto">
          <a:xfrm flipH="1">
            <a:off x="6429388" y="571480"/>
            <a:ext cx="24288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В    1683 году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Помни школьник, не забывай 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Автомобили, автобус, трамвай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Лишь на картинке бесстрастны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 на </a:t>
            </a:r>
            <a:r>
              <a:rPr lang="ru-RU" sz="3600" b="1" smtClean="0">
                <a:solidFill>
                  <a:srgbClr val="0070C0"/>
                </a:solidFill>
              </a:rPr>
              <a:t>дороге   –  </a:t>
            </a:r>
            <a:r>
              <a:rPr lang="ru-RU" sz="4400" b="1" smtClean="0">
                <a:solidFill>
                  <a:srgbClr val="FF0000"/>
                </a:solidFill>
              </a:rPr>
              <a:t>опасны </a:t>
            </a:r>
            <a:r>
              <a:rPr lang="ru-RU" sz="4400" b="1" dirty="0" smtClean="0">
                <a:solidFill>
                  <a:srgbClr val="0070C0"/>
                </a:solidFill>
              </a:rPr>
              <a:t>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144428" y="274638"/>
            <a:ext cx="642942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</a:rPr>
              <a:t>В   России  </a:t>
            </a:r>
            <a:r>
              <a:rPr lang="ru-RU" sz="4000" b="1" i="1" dirty="0" smtClean="0">
                <a:solidFill>
                  <a:srgbClr val="00B0F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право</a:t>
            </a:r>
            <a:r>
              <a:rPr lang="ru-RU" sz="3600" b="1" i="1" dirty="0" smtClean="0">
                <a:solidFill>
                  <a:srgbClr val="FF0000"/>
                </a:solidFill>
              </a:rPr>
              <a:t>стороннее</a:t>
            </a:r>
            <a:r>
              <a:rPr lang="ru-RU" sz="3600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или </a:t>
            </a:r>
            <a:r>
              <a:rPr lang="ru-RU" sz="3600" b="1" i="1" dirty="0" smtClean="0">
                <a:solidFill>
                  <a:srgbClr val="002060"/>
                </a:solidFill>
              </a:rPr>
              <a:t>лево</a:t>
            </a:r>
            <a:r>
              <a:rPr lang="ru-RU" b="1" i="1" dirty="0" smtClean="0">
                <a:solidFill>
                  <a:srgbClr val="FF0000"/>
                </a:solidFill>
              </a:rPr>
              <a:t>стороннее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движение ?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библиотека\Documents\Scanned Documents\дорога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929066"/>
            <a:ext cx="48577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библиотека\Documents\Scanned Documents\дорога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1643050"/>
            <a:ext cx="43577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ПРАВО</a:t>
            </a:r>
            <a:r>
              <a:rPr lang="ru-RU" b="1" i="1" dirty="0" smtClean="0">
                <a:solidFill>
                  <a:srgbClr val="00B050"/>
                </a:solidFill>
              </a:rPr>
              <a:t>СТОРОННЕЕ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15602" y="1357298"/>
            <a:ext cx="1071570" cy="476886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библиотека\Documents\Scanned Documents\дорога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1436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Назовите марку легкового автомобиля, носящего название русской реки !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58204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«  </a:t>
            </a:r>
            <a:r>
              <a:rPr lang="ru-RU" sz="8000" b="1" i="1" dirty="0" smtClean="0">
                <a:solidFill>
                  <a:srgbClr val="FF0000"/>
                </a:solidFill>
              </a:rPr>
              <a:t>ВОЛГА </a:t>
            </a:r>
            <a:r>
              <a:rPr lang="ru-RU" sz="5400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автомобили\342349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47108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Назовите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отечественный автомобиль,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который позаимствовал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своё название 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у  гор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22860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 Ж И Г У Л И 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автомобили\65_12471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429421" cy="482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642919"/>
            <a:ext cx="7929618" cy="228601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Приглашаем ВАС  на экскурсию по самым важным правилам дорожного движения !!!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библиотека\Documents\Scanned Documents\голова.jpeg"/>
          <p:cNvPicPr/>
          <p:nvPr/>
        </p:nvPicPr>
        <p:blipFill>
          <a:blip r:embed="rId2"/>
          <a:srcRect l="10465" r="13953"/>
          <a:stretch>
            <a:fillRect/>
          </a:stretch>
        </p:blipFill>
        <p:spPr bwMode="auto">
          <a:xfrm flipH="1">
            <a:off x="2285984" y="2857496"/>
            <a:ext cx="4643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Это</a:t>
            </a:r>
            <a:r>
              <a:rPr lang="ru-RU" b="1" i="1" dirty="0" smtClean="0">
                <a:solidFill>
                  <a:srgbClr val="00B050"/>
                </a:solidFill>
              </a:rPr>
              <a:t>   </a:t>
            </a:r>
            <a:r>
              <a:rPr lang="ru-RU" sz="4800" b="1" i="1" dirty="0" smtClean="0">
                <a:solidFill>
                  <a:srgbClr val="FFC000"/>
                </a:solidFill>
              </a:rPr>
              <a:t>инт</a:t>
            </a:r>
            <a:r>
              <a:rPr lang="ru-RU" sz="4800" b="1" i="1" dirty="0" smtClean="0">
                <a:solidFill>
                  <a:srgbClr val="FF0000"/>
                </a:solidFill>
              </a:rPr>
              <a:t>ере</a:t>
            </a:r>
            <a:r>
              <a:rPr lang="ru-RU" sz="4800" b="1" i="1" dirty="0" smtClean="0">
                <a:solidFill>
                  <a:srgbClr val="00B050"/>
                </a:solidFill>
              </a:rPr>
              <a:t>сно </a:t>
            </a:r>
            <a:r>
              <a:rPr lang="ru-RU" b="1" i="1" dirty="0" smtClean="0">
                <a:solidFill>
                  <a:srgbClr val="00B050"/>
                </a:solidFill>
              </a:rPr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!!!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4400" b="1" i="1" dirty="0" smtClean="0">
                <a:solidFill>
                  <a:srgbClr val="0070C0"/>
                </a:solidFill>
              </a:rPr>
              <a:t>Назовите отечественный автомобиль, который получил своё название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в честь жителей города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нашей Родины !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F0"/>
                </a:solidFill>
              </a:rPr>
              <a:t>М О С К В И Ч</a:t>
            </a:r>
            <a:endParaRPr lang="ru-RU" sz="60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G:\автомобили\сск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44" y="1357298"/>
            <a:ext cx="854572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65469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В честь какого самого главного праздника в нашей стране  был назван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 легковой советский  автомобиль ?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043890" cy="21431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5300" b="1" i="1" dirty="0" smtClean="0">
                <a:solidFill>
                  <a:srgbClr val="FF0000"/>
                </a:solidFill>
              </a:rPr>
              <a:t>« П О Б Е Д А »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Первая «Победа» сошла с конвейера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28 июня 1946 года.</a:t>
            </a:r>
            <a:r>
              <a:rPr lang="ru-RU" sz="5300" b="1" i="1" dirty="0" smtClean="0">
                <a:solidFill>
                  <a:srgbClr val="002060"/>
                </a:solidFill>
              </a:rPr>
              <a:t/>
            </a:r>
            <a:br>
              <a:rPr lang="ru-RU" sz="5300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автомобили\ПОБ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5460210" cy="351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858180" cy="642942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>У</a:t>
            </a:r>
            <a:r>
              <a:rPr lang="ru-RU" b="1" i="1" u="sng" dirty="0" smtClean="0">
                <a:solidFill>
                  <a:srgbClr val="FFC000"/>
                </a:solidFill>
              </a:rPr>
              <a:t>Р</a:t>
            </a:r>
            <a:r>
              <a:rPr lang="ru-RU" b="1" i="1" u="sng" dirty="0" smtClean="0">
                <a:solidFill>
                  <a:srgbClr val="00B050"/>
                </a:solidFill>
              </a:rPr>
              <a:t>О</a:t>
            </a:r>
            <a:r>
              <a:rPr lang="ru-RU" b="1" i="1" u="sng" dirty="0" smtClean="0">
                <a:solidFill>
                  <a:srgbClr val="FF0000"/>
                </a:solidFill>
              </a:rPr>
              <a:t>К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00B050"/>
                </a:solidFill>
              </a:rPr>
              <a:t>С</a:t>
            </a:r>
            <a:r>
              <a:rPr lang="ru-RU" b="1" i="1" u="sng" dirty="0" smtClean="0">
                <a:solidFill>
                  <a:srgbClr val="FF0000"/>
                </a:solidFill>
              </a:rPr>
              <a:t>В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i="1" u="sng" dirty="0" smtClean="0">
                <a:solidFill>
                  <a:srgbClr val="00B050"/>
                </a:solidFill>
              </a:rPr>
              <a:t>Т</a:t>
            </a:r>
            <a:r>
              <a:rPr lang="ru-RU" b="1" i="1" u="sng" dirty="0" smtClean="0">
                <a:solidFill>
                  <a:srgbClr val="FF0000"/>
                </a:solidFill>
              </a:rPr>
              <a:t>О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b="1" i="1" u="sng" dirty="0" smtClean="0">
                <a:solidFill>
                  <a:srgbClr val="00B050"/>
                </a:solidFill>
              </a:rPr>
              <a:t>О</a:t>
            </a:r>
            <a:r>
              <a:rPr lang="ru-RU" b="1" i="1" u="sng" dirty="0" smtClean="0">
                <a:solidFill>
                  <a:srgbClr val="FF0000"/>
                </a:solidFill>
              </a:rPr>
              <a:t>Р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b="1" i="1" u="sng" dirty="0" smtClean="0">
                <a:solidFill>
                  <a:srgbClr val="00B050"/>
                </a:solidFill>
              </a:rPr>
              <a:t>К</a:t>
            </a:r>
            <a:r>
              <a:rPr lang="ru-RU" b="1" i="1" u="sng" dirty="0" smtClean="0">
                <a:solidFill>
                  <a:srgbClr val="FF0000"/>
                </a:solidFill>
              </a:rPr>
              <a:t>А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u="sng" dirty="0" smtClean="0">
                <a:solidFill>
                  <a:srgbClr val="00B050"/>
                </a:solidFill>
              </a:rPr>
              <a:t>Знаете ли вы ?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С какого возраста молодой человек может получить водительские права на вождение транспортом ?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E:\УГОЛОК по ПДД\д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437210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Что </a:t>
            </a:r>
            <a:r>
              <a:rPr lang="ru-RU" sz="4800" b="1" i="1" dirty="0" smtClean="0">
                <a:solidFill>
                  <a:srgbClr val="00B050"/>
                </a:solidFill>
              </a:rPr>
              <a:t>ещё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chemeClr val="accent6"/>
                </a:solidFill>
              </a:rPr>
              <a:t>нужно</a:t>
            </a:r>
            <a:r>
              <a:rPr lang="ru-RU" sz="4800" b="1" i="1" dirty="0" smtClean="0">
                <a:solidFill>
                  <a:srgbClr val="FF0000"/>
                </a:solidFill>
              </a:rPr>
              <a:t> знать </a:t>
            </a:r>
            <a:r>
              <a:rPr lang="ru-RU" sz="4800" b="1" i="1" dirty="0" smtClean="0">
                <a:solidFill>
                  <a:srgbClr val="002060"/>
                </a:solidFill>
              </a:rPr>
              <a:t>?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библиотека\Documents\Scanned Documents\ире 2.jpeg"/>
          <p:cNvPicPr>
            <a:picLocks noGrp="1"/>
          </p:cNvPicPr>
          <p:nvPr>
            <p:ph idx="1"/>
          </p:nvPr>
        </p:nvPicPr>
        <p:blipFill>
          <a:blip r:embed="rId2" cstate="print"/>
          <a:srcRect l="4803" t="14164" r="7860" b="11905"/>
          <a:stretch>
            <a:fillRect/>
          </a:stretch>
        </p:blipFill>
        <p:spPr bwMode="auto">
          <a:xfrm>
            <a:off x="2629836" y="1600200"/>
            <a:ext cx="38843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библиотека\Documents\Scanned Documents\ире 2.jpeg"/>
          <p:cNvPicPr>
            <a:picLocks/>
          </p:cNvPicPr>
          <p:nvPr/>
        </p:nvPicPr>
        <p:blipFill>
          <a:blip r:embed="rId3" cstate="print"/>
          <a:srcRect l="4803" t="14164" r="7860" b="11905"/>
          <a:stretch>
            <a:fillRect/>
          </a:stretch>
        </p:blipFill>
        <p:spPr bwMode="auto">
          <a:xfrm>
            <a:off x="714348" y="1285860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УГОЛОК по ПДД\зн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85" y="554162"/>
            <a:ext cx="7847891" cy="55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Авторы презентации 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1. Савенкова Л.Г- библиотекарь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2. </a:t>
            </a:r>
            <a:r>
              <a:rPr lang="ru-RU" b="1" i="1" dirty="0" err="1" smtClean="0">
                <a:solidFill>
                  <a:srgbClr val="FFC000"/>
                </a:solidFill>
              </a:rPr>
              <a:t>Бегдай</a:t>
            </a:r>
            <a:r>
              <a:rPr lang="ru-RU" b="1" i="1" dirty="0" smtClean="0">
                <a:solidFill>
                  <a:srgbClr val="FFC000"/>
                </a:solidFill>
              </a:rPr>
              <a:t> Е.Б. – учитель русского языка и литературы.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3. Жданова И.Б. – учитель географии</a:t>
            </a:r>
          </a:p>
          <a:p>
            <a:pPr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Апрель 2015 г.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пос. Октябрьский</a:t>
            </a:r>
          </a:p>
          <a:p>
            <a:pPr algn="ctr">
              <a:buNone/>
            </a:pPr>
            <a:r>
              <a:rPr lang="ru-RU" b="1" i="1" smtClean="0">
                <a:solidFill>
                  <a:srgbClr val="00B0F0"/>
                </a:solidFill>
              </a:rPr>
              <a:t>МБОУ СОШ № 19.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библиотека\Documents\Scanned Documents\Железнодор.jpeg"/>
          <p:cNvPicPr>
            <a:picLocks noGrp="1"/>
          </p:cNvPicPr>
          <p:nvPr>
            <p:ph idx="1"/>
          </p:nvPr>
        </p:nvPicPr>
        <p:blipFill>
          <a:blip r:embed="rId2"/>
          <a:srcRect t="5000" b="7500"/>
          <a:stretch>
            <a:fillRect/>
          </a:stretch>
        </p:blipFill>
        <p:spPr bwMode="auto">
          <a:xfrm rot="5400000">
            <a:off x="1178695" y="892951"/>
            <a:ext cx="63579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иблиотека\Documents\Scanned Documents\восклиц знак.jpeg"/>
          <p:cNvPicPr/>
          <p:nvPr/>
        </p:nvPicPr>
        <p:blipFill>
          <a:blip r:embed="rId2"/>
          <a:srcRect l="-2597" t="5825" r="1299" b="7767"/>
          <a:stretch>
            <a:fillRect/>
          </a:stretch>
        </p:blipFill>
        <p:spPr bwMode="auto">
          <a:xfrm rot="5400000">
            <a:off x="1142989" y="-142913"/>
            <a:ext cx="6572271" cy="74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иблиотека\Documents\Scanned Documents\подзесный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78695" y="821513"/>
            <a:ext cx="61436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иблиотека\Documents\Scanned Documents\подз ХОД.jpeg"/>
          <p:cNvPicPr/>
          <p:nvPr/>
        </p:nvPicPr>
        <p:blipFill>
          <a:blip r:embed="rId2"/>
          <a:srcRect l="5063" t="7778" r="2532" b="5556"/>
          <a:stretch>
            <a:fillRect/>
          </a:stretch>
        </p:blipFill>
        <p:spPr bwMode="auto">
          <a:xfrm rot="5400000">
            <a:off x="1964513" y="607200"/>
            <a:ext cx="521497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ocuments\Scanned Documents\автобус ========.jpeg"/>
          <p:cNvPicPr/>
          <p:nvPr/>
        </p:nvPicPr>
        <p:blipFill>
          <a:blip r:embed="rId2"/>
          <a:srcRect l="2025" t="13265" r="13932" b="7143"/>
          <a:stretch>
            <a:fillRect/>
          </a:stretch>
        </p:blipFill>
        <p:spPr bwMode="auto">
          <a:xfrm rot="5400000">
            <a:off x="1571602" y="285730"/>
            <a:ext cx="6357987" cy="62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иблиотека\Documents\Scanned Documents\велосипед.jpeg"/>
          <p:cNvPicPr/>
          <p:nvPr/>
        </p:nvPicPr>
        <p:blipFill>
          <a:blip r:embed="rId2" cstate="print"/>
          <a:srcRect t="8000" r="18276" b="12000"/>
          <a:stretch>
            <a:fillRect/>
          </a:stretch>
        </p:blipFill>
        <p:spPr bwMode="auto">
          <a:xfrm rot="5400000">
            <a:off x="1357288" y="1285862"/>
            <a:ext cx="642942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325</Words>
  <Application>Microsoft Office PowerPoint</Application>
  <PresentationFormat>Экран (4:3)</PresentationFormat>
  <Paragraphs>84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Приглашаем ВАС  на экскурсию по самым важным правилам дорожного движения !!!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Викторина  по  ПДД</vt:lpstr>
      <vt:lpstr>Слайд 12</vt:lpstr>
      <vt:lpstr>Как переводится с французского языка  слово  тротуар ?</vt:lpstr>
      <vt:lpstr>Слайд 14</vt:lpstr>
      <vt:lpstr>Слайд 15</vt:lpstr>
      <vt:lpstr>Слайд 16</vt:lpstr>
      <vt:lpstr>Несущий        цвет</vt:lpstr>
      <vt:lpstr>Когда и где появился первый светофор? </vt:lpstr>
      <vt:lpstr>В ЛОНДОНЕ  ( 1868 г.) </vt:lpstr>
      <vt:lpstr>Слайд 20</vt:lpstr>
      <vt:lpstr>Ленинград   - 15 января 1930 года. Москва – 30 декабря 1930 года. </vt:lpstr>
      <vt:lpstr>Слайд 22</vt:lpstr>
      <vt:lpstr>В    1683 году</vt:lpstr>
      <vt:lpstr>Слайд 24</vt:lpstr>
      <vt:lpstr>ПРАВОСТОРОННЕЕ </vt:lpstr>
      <vt:lpstr>Слайд 26</vt:lpstr>
      <vt:lpstr>Слайд 27</vt:lpstr>
      <vt:lpstr>Слайд 28</vt:lpstr>
      <vt:lpstr>Слайд 29</vt:lpstr>
      <vt:lpstr>Это   интересно   !!!</vt:lpstr>
      <vt:lpstr>М О С К В И Ч</vt:lpstr>
      <vt:lpstr>В честь какого самого главного праздника в нашей стране  был назван  легковой советский  автомобиль ?</vt:lpstr>
      <vt:lpstr> « П О Б Е Д А » Первая «Победа» сошла с конвейера  28 июня 1946 года. </vt:lpstr>
      <vt:lpstr>  УРОКИ СВЕТОФОРИКА      Знаете ли вы ? С какого возраста молодой человек может получить водительские права на вождение транспортом ? </vt:lpstr>
      <vt:lpstr>Что ещё нужно знать ?</vt:lpstr>
      <vt:lpstr>Слайд 36</vt:lpstr>
      <vt:lpstr>Авторы презентации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139</cp:revision>
  <dcterms:created xsi:type="dcterms:W3CDTF">2014-05-05T07:31:48Z</dcterms:created>
  <dcterms:modified xsi:type="dcterms:W3CDTF">2015-04-09T12:17:42Z</dcterms:modified>
</cp:coreProperties>
</file>